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75" r:id="rId9"/>
    <p:sldId id="265" r:id="rId10"/>
    <p:sldId id="266" r:id="rId11"/>
    <p:sldId id="267" r:id="rId12"/>
    <p:sldId id="271" r:id="rId13"/>
    <p:sldId id="268" r:id="rId14"/>
    <p:sldId id="272" r:id="rId15"/>
    <p:sldId id="269" r:id="rId16"/>
    <p:sldId id="273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2" autoAdjust="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B50D7-4D3A-4155-8568-7D6223C2EE9B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54A9E-CEAB-435B-92D7-906C31F362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037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A7BE9-73A3-4A7F-959F-8CA82AD4987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451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9953" y="2819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500" y="4343400"/>
            <a:ext cx="8001000" cy="22098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Структура </a:t>
            </a:r>
            <a:r>
              <a:rPr lang="ru-RU" dirty="0" smtClean="0">
                <a:solidFill>
                  <a:schemeClr val="tx1"/>
                </a:solidFill>
              </a:rPr>
              <a:t>ензима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Активни центар </a:t>
            </a:r>
            <a:r>
              <a:rPr lang="ru-RU" dirty="0" smtClean="0">
                <a:solidFill>
                  <a:schemeClr val="tx1"/>
                </a:solidFill>
              </a:rPr>
              <a:t>ензима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Механизам деловања </a:t>
            </a:r>
            <a:r>
              <a:rPr lang="ru-RU" dirty="0" smtClean="0">
                <a:solidFill>
                  <a:schemeClr val="tx1"/>
                </a:solidFill>
              </a:rPr>
              <a:t>ензима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Номенклатура </a:t>
            </a:r>
            <a:r>
              <a:rPr lang="ru-RU" dirty="0">
                <a:solidFill>
                  <a:schemeClr val="tx1"/>
                </a:solidFill>
              </a:rPr>
              <a:t>и класификација </a:t>
            </a:r>
            <a:r>
              <a:rPr lang="ru-RU" dirty="0" smtClean="0">
                <a:solidFill>
                  <a:schemeClr val="tx1"/>
                </a:solidFill>
              </a:rPr>
              <a:t>ензима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Услови </a:t>
            </a:r>
            <a:r>
              <a:rPr lang="ru-RU" dirty="0">
                <a:solidFill>
                  <a:schemeClr val="tx1"/>
                </a:solidFill>
              </a:rPr>
              <a:t>неопходни за ензимску </a:t>
            </a:r>
            <a:r>
              <a:rPr lang="ru-RU" dirty="0" smtClean="0">
                <a:solidFill>
                  <a:schemeClr val="tx1"/>
                </a:solidFill>
              </a:rPr>
              <a:t>активност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sr-Cyrl-RS" dirty="0" smtClean="0">
              <a:solidFill>
                <a:schemeClr val="tx1"/>
              </a:solidFill>
            </a:endParaRPr>
          </a:p>
        </p:txBody>
      </p:sp>
      <p:pic>
        <p:nvPicPr>
          <p:cNvPr id="7" name="Picture 6" descr="http://upload.wikimedia.org/wikipedia/commons/c/c7/Coat_of_Arms_of_Kragujevac_University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935107" cy="134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726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УНИВЕРЗИТЕТ У КРАГУЈЕВЦУ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ФАКУЛТЕТ МЕДИЦИНСКИХ НАУКА</a:t>
            </a:r>
            <a:endParaRPr kumimoji="0" lang="sr-Cyrl-C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2895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 smtClean="0">
                <a:latin typeface="+mj-lt"/>
              </a:rPr>
              <a:t>Основне струковне студије</a:t>
            </a:r>
          </a:p>
          <a:p>
            <a:pPr algn="ctr"/>
            <a:r>
              <a:rPr lang="sr-Cyrl-RS" sz="3600" dirty="0" smtClean="0"/>
              <a:t>Биохемија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555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sr-Cyrl-RS" dirty="0"/>
              <a:t>Веома битна особина ензима је </a:t>
            </a:r>
            <a:r>
              <a:rPr lang="sr-Cyrl-RS" dirty="0">
                <a:solidFill>
                  <a:srgbClr val="FF0000"/>
                </a:solidFill>
              </a:rPr>
              <a:t>подложност регулацији</a:t>
            </a:r>
            <a:r>
              <a:rPr lang="sr-Cyrl-RS" dirty="0"/>
              <a:t>, односно могућност да се регулационим механизмима повећа или смањи ензимска </a:t>
            </a:r>
            <a:r>
              <a:rPr lang="sr-Cyrl-RS" dirty="0" smtClean="0"/>
              <a:t>активност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П</a:t>
            </a:r>
            <a:r>
              <a:rPr lang="ru-RU" dirty="0" smtClean="0">
                <a:solidFill>
                  <a:srgbClr val="FF0000"/>
                </a:solidFill>
              </a:rPr>
              <a:t>остранслациона </a:t>
            </a:r>
            <a:r>
              <a:rPr lang="ru-RU" dirty="0">
                <a:solidFill>
                  <a:srgbClr val="FF0000"/>
                </a:solidFill>
              </a:rPr>
              <a:t>регулација </a:t>
            </a:r>
            <a:r>
              <a:rPr lang="ru-RU" dirty="0" smtClean="0"/>
              <a:t>се </a:t>
            </a:r>
            <a:r>
              <a:rPr lang="ru-RU" dirty="0"/>
              <a:t>остварује променом каталитичких својстава  већ синтетисаних молекула </a:t>
            </a:r>
            <a:r>
              <a:rPr lang="ru-RU" dirty="0" smtClean="0"/>
              <a:t>ензима</a:t>
            </a:r>
          </a:p>
          <a:p>
            <a:r>
              <a:rPr lang="sr-Cyrl-RS" dirty="0">
                <a:solidFill>
                  <a:srgbClr val="FF0000"/>
                </a:solidFill>
              </a:rPr>
              <a:t>Д</a:t>
            </a:r>
            <a:r>
              <a:rPr lang="sr-Cyrl-RS" dirty="0" smtClean="0">
                <a:solidFill>
                  <a:srgbClr val="FF0000"/>
                </a:solidFill>
              </a:rPr>
              <a:t>угорочна </a:t>
            </a:r>
            <a:r>
              <a:rPr lang="sr-Cyrl-RS" dirty="0">
                <a:solidFill>
                  <a:srgbClr val="FF0000"/>
                </a:solidFill>
              </a:rPr>
              <a:t>контрола </a:t>
            </a:r>
            <a:r>
              <a:rPr lang="sr-Cyrl-RS" dirty="0"/>
              <a:t>активности ензима </a:t>
            </a:r>
            <a:r>
              <a:rPr lang="sr-Cyrl-RS" dirty="0" smtClean="0"/>
              <a:t>се </a:t>
            </a:r>
            <a:r>
              <a:rPr lang="sr-Cyrl-RS" dirty="0"/>
              <a:t>остварује променом интензитета синтезе ензима или преко разградње већ постојећих молекула ензима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0207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r-Cyrl-RS" sz="5800" dirty="0">
                <a:solidFill>
                  <a:srgbClr val="FF0000"/>
                </a:solidFill>
              </a:rPr>
              <a:t>Постранслациона контрола </a:t>
            </a:r>
            <a:r>
              <a:rPr lang="sr-Cyrl-RS" sz="5800" dirty="0" smtClean="0"/>
              <a:t>обухвата</a:t>
            </a:r>
            <a:r>
              <a:rPr lang="en-US" sz="5800" dirty="0" smtClean="0"/>
              <a:t>: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sz="6000" dirty="0" smtClean="0"/>
              <a:t>1.</a:t>
            </a:r>
            <a:r>
              <a:rPr lang="sr-Cyrl-RS" sz="6000" dirty="0" smtClean="0">
                <a:solidFill>
                  <a:srgbClr val="FF0000"/>
                </a:solidFill>
              </a:rPr>
              <a:t>Алостеријску регулацију </a:t>
            </a:r>
            <a:r>
              <a:rPr lang="sr-Cyrl-RS" sz="6000" dirty="0" smtClean="0"/>
              <a:t>која се </a:t>
            </a:r>
            <a:r>
              <a:rPr lang="sr-Cyrl-RS" sz="6000" dirty="0"/>
              <a:t>остварује везивањем ефектора за алостерно место, при чему долази до промене конформације активног </a:t>
            </a:r>
            <a:r>
              <a:rPr lang="sr-Cyrl-RS" sz="6000" dirty="0" smtClean="0"/>
              <a:t>места, ефектори </a:t>
            </a:r>
            <a:r>
              <a:rPr lang="sr-Cyrl-RS" sz="6000" dirty="0"/>
              <a:t>могу бити позитивни и </a:t>
            </a:r>
            <a:r>
              <a:rPr lang="sr-Cyrl-RS" sz="6000" dirty="0" smtClean="0"/>
              <a:t>негативни</a:t>
            </a:r>
            <a:endParaRPr lang="en-US" sz="6000" dirty="0"/>
          </a:p>
          <a:p>
            <a:pPr marL="514350" indent="-514350">
              <a:buFont typeface="+mj-lt"/>
              <a:buAutoNum type="arabicParenR"/>
            </a:pPr>
            <a:endParaRPr lang="sr-Cyrl-RS" sz="6000" dirty="0" smtClean="0"/>
          </a:p>
          <a:p>
            <a:pPr marL="0" indent="0">
              <a:buNone/>
            </a:pPr>
            <a:r>
              <a:rPr lang="sr-Cyrl-RS" sz="6000" dirty="0" smtClean="0"/>
              <a:t>2. </a:t>
            </a:r>
            <a:r>
              <a:rPr lang="sr-Cyrl-RS" sz="6000" dirty="0">
                <a:solidFill>
                  <a:srgbClr val="FF0000"/>
                </a:solidFill>
              </a:rPr>
              <a:t>К</a:t>
            </a:r>
            <a:r>
              <a:rPr lang="sr-Cyrl-RS" sz="6000" dirty="0" smtClean="0">
                <a:solidFill>
                  <a:srgbClr val="FF0000"/>
                </a:solidFill>
              </a:rPr>
              <a:t>овалентну модификацију </a:t>
            </a:r>
            <a:r>
              <a:rPr lang="sr-Cyrl-RS" sz="6000" dirty="0" smtClean="0"/>
              <a:t>која представља </a:t>
            </a:r>
            <a:r>
              <a:rPr lang="sr-Cyrl-RS" sz="6000" dirty="0"/>
              <a:t>промену каталитичке активности ензима која је условљена припајањем хемијске групе молекулу ензима уз формирање ковалентне </a:t>
            </a:r>
            <a:r>
              <a:rPr lang="sr-Cyrl-RS" sz="6000" dirty="0" smtClean="0"/>
              <a:t>везе</a:t>
            </a:r>
          </a:p>
        </p:txBody>
      </p:sp>
    </p:spTree>
    <p:extLst>
      <p:ext uri="{BB962C8B-B14F-4D97-AF65-F5344CB8AC3E}">
        <p14:creationId xmlns="" xmlns:p14="http://schemas.microsoft.com/office/powerpoint/2010/main" val="1297553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3. </a:t>
            </a:r>
            <a:r>
              <a:rPr lang="ru-RU" sz="3300" dirty="0">
                <a:solidFill>
                  <a:srgbClr val="FF0000"/>
                </a:solidFill>
              </a:rPr>
              <a:t>Ограничену протеолизу </a:t>
            </a:r>
            <a:r>
              <a:rPr lang="ru-RU" sz="3300" dirty="0"/>
              <a:t>која обухвата промену структуре ензима тако што се од молекула ензима одвоји специфичан сегмент чиме се повећава или смањује каталитичка активност</a:t>
            </a:r>
          </a:p>
          <a:p>
            <a:pPr marL="0" indent="0">
              <a:buNone/>
            </a:pPr>
            <a:r>
              <a:rPr lang="ru-RU" sz="3300" dirty="0"/>
              <a:t>4. </a:t>
            </a:r>
            <a:r>
              <a:rPr lang="ru-RU" sz="3300" dirty="0" smtClean="0">
                <a:solidFill>
                  <a:srgbClr val="FF0000"/>
                </a:solidFill>
              </a:rPr>
              <a:t>Асоцијацију </a:t>
            </a:r>
            <a:r>
              <a:rPr lang="ru-RU" sz="3300" dirty="0">
                <a:solidFill>
                  <a:srgbClr val="FF0000"/>
                </a:solidFill>
              </a:rPr>
              <a:t>и дисоцијацију </a:t>
            </a:r>
            <a:r>
              <a:rPr lang="ru-RU" sz="3300" dirty="0"/>
              <a:t>субјединица  која је значајна за ензиме који имају кватернарну </a:t>
            </a:r>
            <a:r>
              <a:rPr lang="ru-RU" sz="3300" dirty="0" smtClean="0"/>
              <a:t>структуру </a:t>
            </a:r>
          </a:p>
          <a:p>
            <a:pPr marL="0" indent="0">
              <a:buNone/>
            </a:pPr>
            <a:r>
              <a:rPr lang="ru-RU" sz="3300" dirty="0" smtClean="0"/>
              <a:t>Пример</a:t>
            </a:r>
            <a:r>
              <a:rPr lang="ru-RU" sz="3300" dirty="0"/>
              <a:t>: ензим глутамат дехидрогенза је активан у облику олигомера састављеног од осам субјединица, а неактивна је у комлексу изграђеном од 32 </a:t>
            </a:r>
            <a:r>
              <a:rPr lang="ru-RU" sz="3300" dirty="0" smtClean="0"/>
              <a:t>субједнинице</a:t>
            </a:r>
            <a:endParaRPr lang="ru-RU" sz="3300" dirty="0"/>
          </a:p>
          <a:p>
            <a:pPr marL="0" indent="0">
              <a:buNone/>
            </a:pPr>
            <a:r>
              <a:rPr lang="ru-RU" sz="3300" dirty="0"/>
              <a:t>5. </a:t>
            </a:r>
            <a:r>
              <a:rPr lang="ru-RU" sz="3300" dirty="0" smtClean="0">
                <a:solidFill>
                  <a:srgbClr val="FF0000"/>
                </a:solidFill>
              </a:rPr>
              <a:t>Промену </a:t>
            </a:r>
            <a:r>
              <a:rPr lang="ru-RU" sz="3300" dirty="0">
                <a:solidFill>
                  <a:srgbClr val="FF0000"/>
                </a:solidFill>
              </a:rPr>
              <a:t>концентрације </a:t>
            </a:r>
            <a:r>
              <a:rPr lang="ru-RU" sz="3300" dirty="0" smtClean="0">
                <a:solidFill>
                  <a:srgbClr val="FF0000"/>
                </a:solidFill>
              </a:rPr>
              <a:t>метаболита</a:t>
            </a:r>
            <a:r>
              <a:rPr lang="ru-RU" sz="3300" dirty="0" smtClean="0"/>
              <a:t> која </a:t>
            </a:r>
            <a:r>
              <a:rPr lang="sr-Cyrl-RS" sz="3300" dirty="0" smtClean="0"/>
              <a:t>подразумева </a:t>
            </a:r>
            <a:r>
              <a:rPr lang="sr-Cyrl-RS" sz="3300" dirty="0"/>
              <a:t>да каталитичку активност ензима одређује концентрација супстрата, коензима.</a:t>
            </a:r>
            <a:endParaRPr lang="en-US" sz="3300" dirty="0"/>
          </a:p>
          <a:p>
            <a:pPr marL="0" indent="0">
              <a:buNone/>
            </a:pPr>
            <a:endParaRPr lang="ru-RU" sz="31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7656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Cyrl-RS" sz="4000" dirty="0"/>
              <a:t>Систем класификације ензима је дефинисала Интернационална унија за биохемију, по коме су сви ензими подељени у </a:t>
            </a:r>
            <a:r>
              <a:rPr lang="sr-Cyrl-RS" sz="4000" dirty="0">
                <a:solidFill>
                  <a:srgbClr val="FF0000"/>
                </a:solidFill>
              </a:rPr>
              <a:t>шест </a:t>
            </a:r>
            <a:r>
              <a:rPr lang="sr-Cyrl-RS" sz="4000" dirty="0" smtClean="0">
                <a:solidFill>
                  <a:srgbClr val="FF0000"/>
                </a:solidFill>
              </a:rPr>
              <a:t>класа</a:t>
            </a:r>
            <a:r>
              <a:rPr lang="en-US" sz="4000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sz="4000" dirty="0" smtClean="0">
                <a:solidFill>
                  <a:srgbClr val="FF0000"/>
                </a:solidFill>
              </a:rPr>
              <a:t>Оскидоредуктазе </a:t>
            </a:r>
            <a:r>
              <a:rPr lang="sr-Cyrl-RS" sz="4000" dirty="0" smtClean="0"/>
              <a:t>су</a:t>
            </a:r>
            <a:r>
              <a:rPr lang="sr-Cyrl-RS" sz="4000" dirty="0" smtClean="0">
                <a:solidFill>
                  <a:srgbClr val="FF0000"/>
                </a:solidFill>
              </a:rPr>
              <a:t> </a:t>
            </a:r>
            <a:r>
              <a:rPr lang="sr-Cyrl-RS" sz="4000" dirty="0" smtClean="0"/>
              <a:t>ензими </a:t>
            </a:r>
            <a:r>
              <a:rPr lang="sr-Cyrl-RS" sz="4000" dirty="0"/>
              <a:t>који катализују реакције оксидо</a:t>
            </a:r>
            <a:r>
              <a:rPr lang="en-US" sz="4000" dirty="0"/>
              <a:t>-</a:t>
            </a:r>
            <a:r>
              <a:rPr lang="sr-Cyrl-RS" sz="4000" dirty="0"/>
              <a:t>редукције и деле се на већи број подкласа</a:t>
            </a:r>
            <a:r>
              <a:rPr lang="en-US" sz="4000" dirty="0"/>
              <a:t>:</a:t>
            </a:r>
            <a:r>
              <a:rPr lang="sr-Cyrl-RS" sz="4000" dirty="0"/>
              <a:t> дехидрогеназе, оксидазе, пероксидазе, </a:t>
            </a:r>
            <a:r>
              <a:rPr lang="sr-Cyrl-RS" sz="4000" dirty="0" smtClean="0"/>
              <a:t>редуктазе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sz="4000" dirty="0" smtClean="0">
                <a:solidFill>
                  <a:srgbClr val="FF0000"/>
                </a:solidFill>
              </a:rPr>
              <a:t>Трансферазе </a:t>
            </a:r>
            <a:r>
              <a:rPr lang="sr-Cyrl-RS" sz="4000" dirty="0"/>
              <a:t>представљају ензиме који преносе специфичне хемијске групе са молекула донора на молекул акцептор. Према природи хемијских група на које делују деле се на метилтрансферазе, ацилтрансферазе, аминотрансферазе, фосфотрансферазе итд. </a:t>
            </a:r>
            <a:endParaRPr lang="sr-Cyrl-RS" sz="4000" dirty="0" smtClean="0"/>
          </a:p>
          <a:p>
            <a:pPr marL="514350" indent="-514350">
              <a:buFont typeface="+mj-lt"/>
              <a:buAutoNum type="arabicParenR"/>
            </a:pPr>
            <a:r>
              <a:rPr lang="sr-Cyrl-RS" sz="4000" dirty="0" smtClean="0">
                <a:solidFill>
                  <a:srgbClr val="FF0000"/>
                </a:solidFill>
              </a:rPr>
              <a:t>Хидролазе </a:t>
            </a:r>
            <a:r>
              <a:rPr lang="sr-Cyrl-RS" sz="4000" dirty="0" smtClean="0"/>
              <a:t>доводе </a:t>
            </a:r>
            <a:r>
              <a:rPr lang="sr-Cyrl-RS" sz="4000" dirty="0"/>
              <a:t>до разлагања, одн</a:t>
            </a:r>
            <a:r>
              <a:rPr lang="en-US" sz="4000" dirty="0"/>
              <a:t>o</a:t>
            </a:r>
            <a:r>
              <a:rPr lang="sr-Cyrl-RS" sz="4000" dirty="0"/>
              <a:t>сно раскидања ковалентих веза у молекулу адицијом молекула воде. Подкласе хидролаза су карбохидразе, естеразе, протеазе</a:t>
            </a:r>
            <a:endParaRPr lang="en-US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594086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</a:rPr>
              <a:t>4) Лиазе </a:t>
            </a:r>
            <a:r>
              <a:rPr lang="sr-Cyrl-RS" dirty="0" smtClean="0"/>
              <a:t>катализују </a:t>
            </a:r>
            <a:r>
              <a:rPr lang="sr-Cyrl-RS" dirty="0"/>
              <a:t>реакције раскидања хемијских веза унутар молекула без присуства молекула воде при чему се стварају двоструке везе или катализују додавање хемијских група двоструким </a:t>
            </a:r>
            <a:r>
              <a:rPr lang="sr-Cyrl-RS" dirty="0" smtClean="0"/>
              <a:t>везама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</a:rPr>
              <a:t>5) Изомеразе </a:t>
            </a:r>
            <a:r>
              <a:rPr lang="sr-Cyrl-RS" dirty="0"/>
              <a:t>катализују реакције интрамолекуларног </a:t>
            </a:r>
            <a:r>
              <a:rPr lang="sr-Cyrl-RS" dirty="0" smtClean="0"/>
              <a:t>преуређивања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</a:rPr>
              <a:t>6) Лигазе</a:t>
            </a:r>
            <a:r>
              <a:rPr lang="sr-Cyrl-RS" dirty="0" smtClean="0"/>
              <a:t> </a:t>
            </a:r>
            <a:r>
              <a:rPr lang="sr-Cyrl-RS" dirty="0"/>
              <a:t>катализују формирање хемијских веза између кисеоника и угљеника, угљеника и азота, угљеника и сумпора, као и између угљеникових атома, а за овакву врсту реакција је неопходна енергија која се добија разлагањем АТП</a:t>
            </a:r>
            <a:r>
              <a:rPr lang="en-US" dirty="0"/>
              <a:t>-a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4388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За оптималну активност ензима неопходно је </a:t>
            </a:r>
            <a:r>
              <a:rPr lang="sr-Cyrl-RS" dirty="0">
                <a:solidFill>
                  <a:srgbClr val="FF0000"/>
                </a:solidFill>
              </a:rPr>
              <a:t>пет услова</a:t>
            </a:r>
            <a:r>
              <a:rPr lang="en-US" dirty="0"/>
              <a:t>: </a:t>
            </a:r>
            <a:endParaRPr lang="en-US" dirty="0" smtClean="0"/>
          </a:p>
          <a:p>
            <a:r>
              <a:rPr lang="sr-Cyrl-RS" dirty="0" smtClean="0"/>
              <a:t>присуство </a:t>
            </a:r>
            <a:r>
              <a:rPr lang="sr-Cyrl-RS" dirty="0"/>
              <a:t>ензима, </a:t>
            </a:r>
            <a:endParaRPr lang="en-US" dirty="0" smtClean="0"/>
          </a:p>
          <a:p>
            <a:r>
              <a:rPr lang="sr-Cyrl-RS" dirty="0" smtClean="0"/>
              <a:t>присуство </a:t>
            </a:r>
            <a:r>
              <a:rPr lang="sr-Cyrl-RS" dirty="0"/>
              <a:t>супстрата, </a:t>
            </a:r>
            <a:endParaRPr lang="en-US" dirty="0" smtClean="0"/>
          </a:p>
          <a:p>
            <a:r>
              <a:rPr lang="sr-Cyrl-RS" dirty="0" smtClean="0"/>
              <a:t>присуство </a:t>
            </a:r>
            <a:r>
              <a:rPr lang="sr-Cyrl-RS" dirty="0"/>
              <a:t>активатора </a:t>
            </a:r>
            <a:endParaRPr lang="en-US" dirty="0"/>
          </a:p>
          <a:p>
            <a:r>
              <a:rPr lang="sr-Cyrl-RS" dirty="0" smtClean="0"/>
              <a:t>одсуство инхибитора</a:t>
            </a:r>
            <a:endParaRPr lang="en-US" dirty="0" smtClean="0"/>
          </a:p>
          <a:p>
            <a:r>
              <a:rPr lang="sr-Cyrl-RS" dirty="0" smtClean="0"/>
              <a:t>оптималан </a:t>
            </a:r>
            <a:r>
              <a:rPr lang="en-US" dirty="0" smtClean="0"/>
              <a:t>pH</a:t>
            </a:r>
            <a:endParaRPr lang="en-US" dirty="0"/>
          </a:p>
          <a:p>
            <a:r>
              <a:rPr lang="sr-Cyrl-RS" dirty="0" smtClean="0"/>
              <a:t>оптимална </a:t>
            </a:r>
            <a:r>
              <a:rPr lang="sr-Cyrl-RS" dirty="0"/>
              <a:t>температура</a:t>
            </a:r>
            <a:r>
              <a:rPr lang="sr-Cyrl-R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3846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45163"/>
          </a:xfrm>
        </p:spPr>
        <p:txBody>
          <a:bodyPr/>
          <a:lstStyle/>
          <a:p>
            <a:r>
              <a:rPr lang="en-US" sz="2800" dirty="0" err="1"/>
              <a:t>Oбласт</a:t>
            </a:r>
            <a:r>
              <a:rPr lang="en-US" sz="2800" dirty="0"/>
              <a:t> </a:t>
            </a:r>
            <a:r>
              <a:rPr lang="en-US" sz="2800" dirty="0" err="1"/>
              <a:t>која</a:t>
            </a:r>
            <a:r>
              <a:rPr lang="en-US" sz="2800" dirty="0"/>
              <a:t> </a:t>
            </a:r>
            <a:r>
              <a:rPr lang="en-US" sz="2800" dirty="0" err="1"/>
              <a:t>изучава</a:t>
            </a:r>
            <a:r>
              <a:rPr lang="en-US" sz="2800" dirty="0"/>
              <a:t> </a:t>
            </a:r>
            <a:r>
              <a:rPr lang="en-US" sz="2800" dirty="0" err="1"/>
              <a:t>брзине</a:t>
            </a:r>
            <a:r>
              <a:rPr lang="en-US" sz="2800" dirty="0"/>
              <a:t> </a:t>
            </a:r>
            <a:r>
              <a:rPr lang="en-US" sz="2800" dirty="0" err="1"/>
              <a:t>хемијских</a:t>
            </a:r>
            <a:r>
              <a:rPr lang="en-US" sz="2800" dirty="0"/>
              <a:t> </a:t>
            </a:r>
            <a:r>
              <a:rPr lang="en-US" sz="2800" dirty="0" err="1"/>
              <a:t>реакција</a:t>
            </a:r>
            <a:r>
              <a:rPr lang="en-US" sz="2800" dirty="0"/>
              <a:t> </a:t>
            </a:r>
            <a:r>
              <a:rPr lang="en-US" sz="2800" dirty="0" err="1"/>
              <a:t>катализованих</a:t>
            </a:r>
            <a:r>
              <a:rPr lang="en-US" sz="2800" dirty="0"/>
              <a:t> </a:t>
            </a:r>
            <a:r>
              <a:rPr lang="en-US" sz="2800" dirty="0" err="1"/>
              <a:t>ензимима</a:t>
            </a:r>
            <a:r>
              <a:rPr lang="en-US" sz="2800" dirty="0"/>
              <a:t> </a:t>
            </a:r>
            <a:r>
              <a:rPr lang="sr-Cyrl-RS" sz="2800" dirty="0"/>
              <a:t>назива се </a:t>
            </a:r>
            <a:r>
              <a:rPr lang="en-US" sz="2800" dirty="0" err="1">
                <a:solidFill>
                  <a:srgbClr val="FF0000"/>
                </a:solidFill>
              </a:rPr>
              <a:t>ензимска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кинетика</a:t>
            </a:r>
            <a:endParaRPr lang="sr-Cyrl-RS" sz="2800" dirty="0" smtClean="0">
              <a:solidFill>
                <a:srgbClr val="FF0000"/>
              </a:solidFill>
            </a:endParaRPr>
          </a:p>
          <a:p>
            <a:r>
              <a:rPr lang="sr-Cyrl-RS" sz="2800" dirty="0"/>
              <a:t>Михаелис</a:t>
            </a:r>
            <a:r>
              <a:rPr lang="en-US" sz="2800" dirty="0"/>
              <a:t>-</a:t>
            </a:r>
            <a:r>
              <a:rPr lang="sr-Cyrl-RS" sz="2800" dirty="0"/>
              <a:t>Ментенова једначина </a:t>
            </a:r>
            <a:r>
              <a:rPr lang="sr-Cyrl-RS" sz="2800" dirty="0" smtClean="0"/>
              <a:t>се о</a:t>
            </a:r>
            <a:r>
              <a:rPr lang="en-US" sz="2800" dirty="0" err="1" smtClean="0"/>
              <a:t>писује</a:t>
            </a:r>
            <a:r>
              <a:rPr lang="en-US" sz="2800" dirty="0" smtClean="0"/>
              <a:t> </a:t>
            </a:r>
            <a:r>
              <a:rPr lang="sr-Cyrl-RS" sz="2800" dirty="0" smtClean="0"/>
              <a:t> </a:t>
            </a:r>
            <a:r>
              <a:rPr lang="en-US" sz="2800" dirty="0" err="1"/>
              <a:t>кинетичким</a:t>
            </a:r>
            <a:r>
              <a:rPr lang="en-US" sz="2800" dirty="0"/>
              <a:t> </a:t>
            </a:r>
            <a:r>
              <a:rPr lang="en-US" sz="2800" dirty="0" err="1"/>
              <a:t>константама</a:t>
            </a:r>
            <a:r>
              <a:rPr lang="en-US" sz="2800" dirty="0"/>
              <a:t> </a:t>
            </a:r>
            <a:r>
              <a:rPr lang="en-US" sz="2800" i="1" dirty="0">
                <a:solidFill>
                  <a:srgbClr val="FF0000"/>
                </a:solidFill>
              </a:rPr>
              <a:t>K</a:t>
            </a:r>
            <a:r>
              <a:rPr lang="en-US" sz="2800" i="1" baseline="-25000" dirty="0">
                <a:solidFill>
                  <a:srgbClr val="FF0000"/>
                </a:solidFill>
              </a:rPr>
              <a:t>m</a:t>
            </a:r>
            <a:r>
              <a:rPr lang="en-US" sz="2800" baseline="-25000" dirty="0"/>
              <a:t> </a:t>
            </a:r>
            <a:r>
              <a:rPr lang="en-US" sz="2800" dirty="0"/>
              <a:t>(</a:t>
            </a:r>
            <a:r>
              <a:rPr lang="sr-Cyrl-RS" sz="2800" dirty="0"/>
              <a:t>концентрација супстрата која одговара половини максималне брзине) </a:t>
            </a:r>
            <a:r>
              <a:rPr lang="en-US" sz="2800" dirty="0"/>
              <a:t>и </a:t>
            </a:r>
            <a:r>
              <a:rPr lang="en-US" sz="2800" i="1" dirty="0" err="1">
                <a:solidFill>
                  <a:srgbClr val="FF0000"/>
                </a:solidFill>
              </a:rPr>
              <a:t>V</a:t>
            </a:r>
            <a:r>
              <a:rPr lang="en-US" sz="2800" i="1" baseline="-25000" dirty="0" err="1">
                <a:solidFill>
                  <a:srgbClr val="FF0000"/>
                </a:solidFill>
              </a:rPr>
              <a:t>max</a:t>
            </a:r>
            <a:r>
              <a:rPr lang="sr-Cyrl-RS" sz="2800" dirty="0"/>
              <a:t>(максимална брзина</a:t>
            </a:r>
            <a:r>
              <a:rPr lang="sr-Cyrl-RS" sz="2800" dirty="0" smtClean="0"/>
              <a:t>)</a:t>
            </a:r>
          </a:p>
          <a:p>
            <a:endParaRPr lang="en-US" dirty="0"/>
          </a:p>
          <a:p>
            <a:endParaRPr lang="sr-Cyrl-RS" dirty="0" smtClean="0"/>
          </a:p>
        </p:txBody>
      </p:sp>
      <p:pic>
        <p:nvPicPr>
          <p:cNvPr id="4" name="Picture 3" descr="D:\Users\Petar Canovic\Downloads\10. grafik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05199"/>
            <a:ext cx="7162800" cy="32983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17440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6400800"/>
          </a:xfrm>
        </p:spPr>
        <p:txBody>
          <a:bodyPr>
            <a:normAutofit fontScale="70000" lnSpcReduction="20000"/>
          </a:bodyPr>
          <a:lstStyle/>
          <a:p>
            <a:endParaRPr lang="sr-Cyrl-RS" dirty="0" smtClean="0"/>
          </a:p>
          <a:p>
            <a:pPr marL="0" indent="0">
              <a:buNone/>
            </a:pPr>
            <a:r>
              <a:rPr lang="sr-Cyrl-RS" sz="5100" dirty="0" smtClean="0"/>
              <a:t>Ензими у медицини</a:t>
            </a:r>
          </a:p>
          <a:p>
            <a:pPr marL="0" indent="0">
              <a:buNone/>
            </a:pPr>
            <a:r>
              <a:rPr lang="sr-Cyrl-RS" dirty="0" smtClean="0"/>
              <a:t>1. </a:t>
            </a:r>
            <a:r>
              <a:rPr lang="sr-Cyrl-RS" sz="3400" dirty="0" smtClean="0"/>
              <a:t>Одређивање </a:t>
            </a:r>
            <a:r>
              <a:rPr lang="sr-Cyrl-RS" sz="3400" dirty="0">
                <a:solidFill>
                  <a:srgbClr val="FF0000"/>
                </a:solidFill>
              </a:rPr>
              <a:t>ензимске активности у серуму </a:t>
            </a:r>
            <a:r>
              <a:rPr lang="sr-Cyrl-RS" sz="3400" dirty="0"/>
              <a:t>може послужити за утврђивање патолошких процеса у ткивима. Треба напоменути да и при малим лезијама у ткиву степен активности ензима у серуму се значајно повећава</a:t>
            </a:r>
            <a:endParaRPr lang="sr-Cyrl-RS" sz="3400" dirty="0" smtClean="0"/>
          </a:p>
          <a:p>
            <a:pPr marL="0" indent="0">
              <a:buNone/>
            </a:pPr>
            <a:r>
              <a:rPr lang="sr-Cyrl-RS" sz="3400" dirty="0" smtClean="0"/>
              <a:t>2</a:t>
            </a:r>
            <a:r>
              <a:rPr lang="sr-Cyrl-RS" sz="3400" dirty="0"/>
              <a:t>. </a:t>
            </a:r>
            <a:r>
              <a:rPr lang="sr-Cyrl-RS" sz="3400" dirty="0">
                <a:solidFill>
                  <a:srgbClr val="FF0000"/>
                </a:solidFill>
              </a:rPr>
              <a:t>Дијагноза ензимопатија </a:t>
            </a:r>
            <a:r>
              <a:rPr lang="sr-Cyrl-RS" sz="3400" dirty="0"/>
              <a:t>се врши мерењем ензимске активности у крви, пунктатима ткива и култури ћелија. Ензимопатије представљају наследне болести, које су узроковане генским мутацијама, а као последица мутација долази до немогућности синтезе одговарајућег ензима, или се синтетише ензим чија је каталитичка активност </a:t>
            </a:r>
            <a:r>
              <a:rPr lang="sr-Cyrl-RS" sz="3400" dirty="0" smtClean="0"/>
              <a:t>измењена</a:t>
            </a:r>
          </a:p>
          <a:p>
            <a:pPr marL="0" indent="0">
              <a:buNone/>
            </a:pPr>
            <a:r>
              <a:rPr lang="sr-Cyrl-RS" sz="3400" dirty="0" smtClean="0"/>
              <a:t>3. Ензими </a:t>
            </a:r>
            <a:r>
              <a:rPr lang="sr-Cyrl-RS" sz="3400" dirty="0"/>
              <a:t>се такође могу употребити у терапији одређених патолошких процеса. Потенцијална терапија код инфаркта миокарда може да се заснива на примени ензима </a:t>
            </a:r>
            <a:r>
              <a:rPr lang="sr-Cyrl-RS" sz="3400" dirty="0">
                <a:solidFill>
                  <a:srgbClr val="FF0000"/>
                </a:solidFill>
              </a:rPr>
              <a:t>стрептокиназе,</a:t>
            </a:r>
            <a:r>
              <a:rPr lang="sr-Cyrl-RS" sz="3400" dirty="0"/>
              <a:t> која има способност да разлаже формиране фибринске тромбе</a:t>
            </a:r>
            <a:endParaRPr lang="en-US" sz="3400" dirty="0"/>
          </a:p>
        </p:txBody>
      </p:sp>
    </p:spTree>
    <p:extLst>
      <p:ext uri="{BB962C8B-B14F-4D97-AF65-F5344CB8AC3E}">
        <p14:creationId xmlns="" xmlns:p14="http://schemas.microsoft.com/office/powerpoint/2010/main" val="58871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pPr marL="457200" lvl="1" indent="0" algn="ctr">
              <a:buNone/>
            </a:pPr>
            <a:r>
              <a:rPr lang="sr-Cyrl-RS" sz="6600" dirty="0" smtClean="0"/>
              <a:t>ХВАЛА НА ПАЖЊИ!</a:t>
            </a:r>
            <a:endParaRPr lang="en-US" sz="6600" dirty="0"/>
          </a:p>
        </p:txBody>
      </p:sp>
    </p:spTree>
    <p:extLst>
      <p:ext uri="{BB962C8B-B14F-4D97-AF65-F5344CB8AC3E}">
        <p14:creationId xmlns="" xmlns:p14="http://schemas.microsoft.com/office/powerpoint/2010/main" val="23329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r-Cyrl-RS" dirty="0" smtClean="0"/>
              <a:t>ЕНЗИМИ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/>
              <a:t>Ензими предствљају молекуле протеинске </a:t>
            </a:r>
            <a:r>
              <a:rPr lang="sr-Cyrl-RS" dirty="0" smtClean="0"/>
              <a:t>грађе </a:t>
            </a:r>
            <a:r>
              <a:rPr lang="sr-Cyrl-RS" dirty="0"/>
              <a:t>са изузетком мале групе каталитичких РНК </a:t>
            </a:r>
            <a:r>
              <a:rPr lang="sr-Cyrl-RS" dirty="0" smtClean="0"/>
              <a:t>молекула</a:t>
            </a:r>
            <a:endParaRPr lang="en-US" dirty="0" smtClean="0"/>
          </a:p>
          <a:p>
            <a:r>
              <a:rPr lang="sr-Cyrl-RS" dirty="0"/>
              <a:t>Основна улога ензима у организму </a:t>
            </a:r>
            <a:r>
              <a:rPr lang="sr-Cyrl-RS" dirty="0">
                <a:solidFill>
                  <a:srgbClr val="FF0000"/>
                </a:solidFill>
              </a:rPr>
              <a:t>је катализа хемијских </a:t>
            </a:r>
            <a:r>
              <a:rPr lang="sr-Cyrl-RS" dirty="0" smtClean="0">
                <a:solidFill>
                  <a:srgbClr val="FF0000"/>
                </a:solidFill>
              </a:rPr>
              <a:t>реакција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sr-Cyrl-RS" dirty="0" smtClean="0"/>
              <a:t>Ензими </a:t>
            </a:r>
            <a:r>
              <a:rPr lang="sr-Cyrl-RS" dirty="0" smtClean="0">
                <a:solidFill>
                  <a:srgbClr val="FF0000"/>
                </a:solidFill>
              </a:rPr>
              <a:t>смањују </a:t>
            </a:r>
            <a:r>
              <a:rPr lang="sr-Cyrl-RS" dirty="0">
                <a:solidFill>
                  <a:srgbClr val="FF0000"/>
                </a:solidFill>
              </a:rPr>
              <a:t>активациону енергетску баријеру</a:t>
            </a:r>
            <a:r>
              <a:rPr lang="sr-Cyrl-RS" dirty="0"/>
              <a:t> </a:t>
            </a:r>
            <a:r>
              <a:rPr lang="sr-Cyrl-RS" dirty="0" smtClean="0"/>
              <a:t>и </a:t>
            </a:r>
            <a:r>
              <a:rPr lang="sr-Cyrl-RS" dirty="0"/>
              <a:t>повећавају брзину хемијских реакција (10</a:t>
            </a:r>
            <a:r>
              <a:rPr lang="sr-Cyrl-RS" baseline="30000" dirty="0"/>
              <a:t>6</a:t>
            </a:r>
            <a:r>
              <a:rPr lang="sr-Cyrl-RS" dirty="0"/>
              <a:t> до 10</a:t>
            </a:r>
            <a:r>
              <a:rPr lang="sr-Cyrl-RS" baseline="30000" dirty="0"/>
              <a:t>12</a:t>
            </a:r>
            <a:r>
              <a:rPr lang="sr-Cyrl-RS" dirty="0"/>
              <a:t> пута у однсу на рекацију која се одиграва без присуства ензима)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1127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sr-Cyrl-RS" dirty="0"/>
              <a:t>Ензими делују на молекуле који се називају </a:t>
            </a:r>
            <a:r>
              <a:rPr lang="sr-Cyrl-RS" dirty="0">
                <a:solidFill>
                  <a:srgbClr val="FF0000"/>
                </a:solidFill>
              </a:rPr>
              <a:t>супстрати</a:t>
            </a:r>
            <a:r>
              <a:rPr lang="sr-Cyrl-RS" dirty="0"/>
              <a:t>, а молекули који настају у ензимски катализованим реакцијама се називају </a:t>
            </a:r>
            <a:r>
              <a:rPr lang="sr-Cyrl-RS" dirty="0" smtClean="0">
                <a:solidFill>
                  <a:srgbClr val="FF0000"/>
                </a:solidFill>
              </a:rPr>
              <a:t>производи</a:t>
            </a:r>
          </a:p>
          <a:p>
            <a:r>
              <a:rPr lang="sr-Cyrl-RS" dirty="0"/>
              <a:t>Карактеристика сваке ензимски катализоване реакције је да се одвија унутар молекула ензима који се назива </a:t>
            </a:r>
            <a:r>
              <a:rPr lang="sr-Cyrl-RS" dirty="0">
                <a:solidFill>
                  <a:srgbClr val="FF0000"/>
                </a:solidFill>
              </a:rPr>
              <a:t>активно </a:t>
            </a:r>
            <a:r>
              <a:rPr lang="sr-Cyrl-RS" dirty="0" smtClean="0">
                <a:solidFill>
                  <a:srgbClr val="FF0000"/>
                </a:solidFill>
              </a:rPr>
              <a:t>место</a:t>
            </a:r>
          </a:p>
          <a:p>
            <a:endParaRPr lang="en-US" dirty="0"/>
          </a:p>
        </p:txBody>
      </p:sp>
      <p:pic>
        <p:nvPicPr>
          <p:cNvPr id="4" name="Picture 3" descr="D:\Users\Petar Canovic\Downloads\1. enzim (1)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7467600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1036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Способност ензима да катализује само једну, одређену реакцију је позната као </a:t>
            </a:r>
            <a:r>
              <a:rPr lang="ru-RU" dirty="0">
                <a:solidFill>
                  <a:srgbClr val="FF0000"/>
                </a:solidFill>
              </a:rPr>
              <a:t>специфичност </a:t>
            </a:r>
            <a:r>
              <a:rPr lang="ru-RU" dirty="0" smtClean="0">
                <a:solidFill>
                  <a:srgbClr val="FF0000"/>
                </a:solidFill>
              </a:rPr>
              <a:t>ензима</a:t>
            </a:r>
          </a:p>
          <a:p>
            <a:r>
              <a:rPr lang="sr-Cyrl-RS" dirty="0"/>
              <a:t>Е</a:t>
            </a:r>
            <a:r>
              <a:rPr lang="sr-Cyrl-RS" dirty="0" smtClean="0"/>
              <a:t>нзими </a:t>
            </a:r>
            <a:r>
              <a:rPr lang="sr-Cyrl-RS" dirty="0"/>
              <a:t>могу показивати </a:t>
            </a:r>
            <a:r>
              <a:rPr lang="sr-Cyrl-RS" dirty="0">
                <a:solidFill>
                  <a:srgbClr val="FF0000"/>
                </a:solidFill>
              </a:rPr>
              <a:t>апсолутну специфичност</a:t>
            </a:r>
            <a:r>
              <a:rPr lang="sr-Cyrl-RS" dirty="0"/>
              <a:t>, односно катализују конвертовање само једног специфичног супстрата у производ</a:t>
            </a:r>
            <a:r>
              <a:rPr lang="en-US" dirty="0"/>
              <a:t> (</a:t>
            </a:r>
            <a:r>
              <a:rPr lang="sr-Cyrl-RS" dirty="0"/>
              <a:t>нпр. ензим лактат дехидрогеназа делује само на </a:t>
            </a:r>
            <a:r>
              <a:rPr lang="en-US" dirty="0"/>
              <a:t>L-</a:t>
            </a:r>
            <a:r>
              <a:rPr lang="sr-Cyrl-RS" dirty="0"/>
              <a:t>млечну киселину</a:t>
            </a:r>
            <a:r>
              <a:rPr lang="sr-Cyrl-RS" dirty="0" smtClean="0"/>
              <a:t>)</a:t>
            </a:r>
          </a:p>
          <a:p>
            <a:r>
              <a:rPr lang="sr-Cyrl-RS" dirty="0"/>
              <a:t>О</a:t>
            </a:r>
            <a:r>
              <a:rPr lang="sr-Cyrl-RS" dirty="0" smtClean="0"/>
              <a:t>дређени </a:t>
            </a:r>
            <a:r>
              <a:rPr lang="sr-Cyrl-RS" dirty="0"/>
              <a:t>ензими могу деловати на </a:t>
            </a:r>
            <a:r>
              <a:rPr lang="sr-Cyrl-RS" dirty="0">
                <a:solidFill>
                  <a:srgbClr val="FF0000"/>
                </a:solidFill>
              </a:rPr>
              <a:t>одређену класу једињења</a:t>
            </a:r>
            <a:r>
              <a:rPr lang="sr-Cyrl-RS" dirty="0"/>
              <a:t> (нпр. ензим хексокиназа катализује АТП зависну фосфорилацију на позицији број 6. у свим хексозама, укључујући и глукозу). </a:t>
            </a:r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251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sr-Cyrl-RS" dirty="0"/>
              <a:t>Први предложени модел који објашњава специфичност ензима према супстрату је модел </a:t>
            </a:r>
            <a:r>
              <a:rPr lang="sr-Cyrl-RS" dirty="0">
                <a:solidFill>
                  <a:srgbClr val="FF0000"/>
                </a:solidFill>
              </a:rPr>
              <a:t>,,кључа и браве</a:t>
            </a:r>
            <a:r>
              <a:rPr lang="en-US" dirty="0" smtClean="0">
                <a:solidFill>
                  <a:srgbClr val="FF0000"/>
                </a:solidFill>
              </a:rPr>
              <a:t>’’</a:t>
            </a:r>
            <a:endParaRPr lang="sr-Cyrl-RS" dirty="0" smtClean="0">
              <a:solidFill>
                <a:srgbClr val="FF0000"/>
              </a:solidFill>
            </a:endParaRPr>
          </a:p>
          <a:p>
            <a:r>
              <a:rPr lang="sr-Cyrl-RS" dirty="0"/>
              <a:t>М</a:t>
            </a:r>
            <a:r>
              <a:rPr lang="sr-Cyrl-RS" dirty="0" smtClean="0"/>
              <a:t>одел </a:t>
            </a:r>
            <a:r>
              <a:rPr lang="sr-Cyrl-RS" dirty="0"/>
              <a:t>подразумева да спстрат и активно место имају одговарајућу, </a:t>
            </a:r>
            <a:r>
              <a:rPr lang="sr-Cyrl-RS" dirty="0">
                <a:solidFill>
                  <a:srgbClr val="FF0000"/>
                </a:solidFill>
              </a:rPr>
              <a:t>комплементарну просторну конфигурацију</a:t>
            </a:r>
            <a:endParaRPr lang="sr-Cyrl-RS" dirty="0" smtClean="0">
              <a:solidFill>
                <a:srgbClr val="FF0000"/>
              </a:solidFill>
            </a:endParaRPr>
          </a:p>
          <a:p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3" descr="D:\Users\Petar Canovic\Downloads\2.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10483"/>
            <a:ext cx="6477000" cy="2995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21055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sr-Cyrl-RS" dirty="0"/>
              <a:t>Други предложени модел је модел </a:t>
            </a:r>
            <a:r>
              <a:rPr lang="sr-Cyrl-RS" dirty="0">
                <a:solidFill>
                  <a:srgbClr val="FF0000"/>
                </a:solidFill>
              </a:rPr>
              <a:t>индукованог </a:t>
            </a:r>
            <a:r>
              <a:rPr lang="sr-Cyrl-RS" dirty="0" smtClean="0">
                <a:solidFill>
                  <a:srgbClr val="FF0000"/>
                </a:solidFill>
              </a:rPr>
              <a:t>прилагођавања</a:t>
            </a:r>
          </a:p>
          <a:p>
            <a:r>
              <a:rPr lang="ru-RU" sz="2800" dirty="0"/>
              <a:t>Под овом теоријом се сматра да активно место ензима има потребну структуру за </a:t>
            </a:r>
            <a:r>
              <a:rPr lang="ru-RU" sz="2800" dirty="0">
                <a:solidFill>
                  <a:srgbClr val="FF0000"/>
                </a:solidFill>
              </a:rPr>
              <a:t>,,позиционирање”</a:t>
            </a:r>
            <a:r>
              <a:rPr lang="ru-RU" sz="2800" dirty="0"/>
              <a:t> супстрата, а након интеракције </a:t>
            </a:r>
            <a:r>
              <a:rPr lang="ru-RU" sz="2800" dirty="0" smtClean="0"/>
              <a:t>долази </a:t>
            </a:r>
            <a:r>
              <a:rPr lang="ru-RU" sz="2800" dirty="0"/>
              <a:t>до конформационе промене у самом ензиму односно активном месту, а затим долази до потпуног везивања суспстрата за активно место ензима </a:t>
            </a:r>
            <a:endParaRPr lang="ru-RU" sz="2800" dirty="0" smtClean="0"/>
          </a:p>
          <a:p>
            <a:endParaRPr lang="en-US" sz="2800" dirty="0"/>
          </a:p>
        </p:txBody>
      </p:sp>
      <p:pic>
        <p:nvPicPr>
          <p:cNvPr id="4" name="Picture 3" descr="D:\Users\Petar Canovic\Downloads\3.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0"/>
            <a:ext cx="5638800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98967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З</a:t>
            </a:r>
            <a:r>
              <a:rPr lang="sr-Cyrl-RS" dirty="0" smtClean="0"/>
              <a:t>а </a:t>
            </a:r>
            <a:r>
              <a:rPr lang="sr-Cyrl-RS" dirty="0"/>
              <a:t>каталитичку активност појединих ензима је неопходно присуство непротеинске комоненте коју називамо </a:t>
            </a:r>
            <a:r>
              <a:rPr lang="sr-Cyrl-RS" dirty="0" smtClean="0">
                <a:solidFill>
                  <a:srgbClr val="FF0000"/>
                </a:solidFill>
              </a:rPr>
              <a:t>кофактор</a:t>
            </a:r>
            <a:endParaRPr lang="sr-Cyrl-RS" dirty="0" smtClean="0"/>
          </a:p>
          <a:p>
            <a:r>
              <a:rPr lang="sr-Cyrl-RS" dirty="0"/>
              <a:t>Кофактори могу бити </a:t>
            </a:r>
            <a:r>
              <a:rPr lang="sr-Cyrl-RS" dirty="0">
                <a:solidFill>
                  <a:srgbClr val="FF0000"/>
                </a:solidFill>
              </a:rPr>
              <a:t>метални јони</a:t>
            </a:r>
            <a:r>
              <a:rPr lang="sr-Cyrl-RS" dirty="0"/>
              <a:t>, а такође могу бити органски молекули када их називамо </a:t>
            </a:r>
            <a:r>
              <a:rPr lang="sr-Cyrl-RS" dirty="0" smtClean="0">
                <a:solidFill>
                  <a:srgbClr val="FF0000"/>
                </a:solidFill>
              </a:rPr>
              <a:t>коензими</a:t>
            </a:r>
          </a:p>
          <a:p>
            <a:r>
              <a:rPr lang="sr-Cyrl-RS" dirty="0"/>
              <a:t>Веза између ензима и коензима може бити </a:t>
            </a:r>
            <a:r>
              <a:rPr lang="sr-Cyrl-RS" dirty="0">
                <a:solidFill>
                  <a:srgbClr val="FF0000"/>
                </a:solidFill>
              </a:rPr>
              <a:t>нековалентна</a:t>
            </a:r>
            <a:r>
              <a:rPr lang="sr-Cyrl-RS" dirty="0"/>
              <a:t> и тада за коензим кажемо да је </a:t>
            </a:r>
            <a:r>
              <a:rPr lang="sr-Cyrl-RS" dirty="0" smtClean="0">
                <a:solidFill>
                  <a:srgbClr val="FF0000"/>
                </a:solidFill>
              </a:rPr>
              <a:t>косуспстрат</a:t>
            </a:r>
          </a:p>
          <a:p>
            <a:r>
              <a:rPr lang="sr-Cyrl-RS" dirty="0" smtClean="0"/>
              <a:t>Ензим и коензим могу бити везани и ковалентним везама, </a:t>
            </a:r>
            <a:r>
              <a:rPr lang="sr-Cyrl-RS" dirty="0"/>
              <a:t>када за коензим кажемо да је </a:t>
            </a:r>
            <a:r>
              <a:rPr lang="sr-Cyrl-RS" dirty="0">
                <a:solidFill>
                  <a:srgbClr val="FF0000"/>
                </a:solidFill>
              </a:rPr>
              <a:t>простетична група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60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r>
              <a:rPr lang="sr-Cyrl-RS" dirty="0" smtClean="0"/>
              <a:t>Простетична </a:t>
            </a:r>
            <a:r>
              <a:rPr lang="sr-Cyrl-RS" dirty="0"/>
              <a:t>група и протеин граде каталитички активан комплекс који се назива </a:t>
            </a:r>
            <a:r>
              <a:rPr lang="sr-Cyrl-RS" dirty="0" smtClean="0">
                <a:solidFill>
                  <a:srgbClr val="FF0000"/>
                </a:solidFill>
              </a:rPr>
              <a:t>холоензим</a:t>
            </a:r>
            <a:endParaRPr lang="sr-Cyrl-RS" dirty="0">
              <a:solidFill>
                <a:srgbClr val="FF0000"/>
              </a:solidFill>
            </a:endParaRPr>
          </a:p>
          <a:p>
            <a:r>
              <a:rPr lang="sr-Cyrl-RS" dirty="0" smtClean="0"/>
              <a:t>Ензим </a:t>
            </a:r>
            <a:r>
              <a:rPr lang="sr-Cyrl-RS" dirty="0"/>
              <a:t>без своје простетичне групе се назива </a:t>
            </a:r>
            <a:r>
              <a:rPr lang="sr-Cyrl-RS" dirty="0">
                <a:solidFill>
                  <a:srgbClr val="FF0000"/>
                </a:solidFill>
              </a:rPr>
              <a:t>апоензим</a:t>
            </a:r>
            <a:r>
              <a:rPr lang="sr-Cyrl-RS" dirty="0"/>
              <a:t> и каталитички је </a:t>
            </a:r>
            <a:r>
              <a:rPr lang="sr-Cyrl-RS" b="1" dirty="0" smtClean="0">
                <a:solidFill>
                  <a:srgbClr val="FF0000"/>
                </a:solidFill>
              </a:rPr>
              <a:t>неактиван</a:t>
            </a:r>
            <a:endParaRPr lang="sr-Cyrl-R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D:\Users\Petar Canovic\Downloads\11. tetris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76600"/>
            <a:ext cx="64008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58450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6604"/>
            <a:ext cx="8229600" cy="5839560"/>
          </a:xfrm>
        </p:spPr>
        <p:txBody>
          <a:bodyPr/>
          <a:lstStyle/>
          <a:p>
            <a:r>
              <a:rPr lang="sr-Cyrl-RS" dirty="0"/>
              <a:t>Поједини ензими у својој структури осим активног места садрже још један регион који се назива </a:t>
            </a:r>
            <a:r>
              <a:rPr lang="sr-Cyrl-RS" dirty="0">
                <a:solidFill>
                  <a:srgbClr val="FF0000"/>
                </a:solidFill>
              </a:rPr>
              <a:t>алостерно </a:t>
            </a:r>
            <a:r>
              <a:rPr lang="sr-Cyrl-RS" dirty="0" smtClean="0">
                <a:solidFill>
                  <a:srgbClr val="FF0000"/>
                </a:solidFill>
              </a:rPr>
              <a:t>место</a:t>
            </a:r>
          </a:p>
          <a:p>
            <a:r>
              <a:rPr lang="sr-Cyrl-RS" dirty="0"/>
              <a:t>Ефектори који повећавају ензимску активност се називају </a:t>
            </a:r>
            <a:r>
              <a:rPr lang="sr-Cyrl-RS" dirty="0">
                <a:solidFill>
                  <a:srgbClr val="FF0000"/>
                </a:solidFill>
              </a:rPr>
              <a:t>позитивни </a:t>
            </a:r>
            <a:r>
              <a:rPr lang="sr-Cyrl-RS" dirty="0" smtClean="0">
                <a:solidFill>
                  <a:srgbClr val="FF0000"/>
                </a:solidFill>
              </a:rPr>
              <a:t>ефектори</a:t>
            </a:r>
          </a:p>
          <a:p>
            <a:r>
              <a:rPr lang="sr-Cyrl-RS" dirty="0"/>
              <a:t>Ефектори који инхибирају ензимску актвиност се називају </a:t>
            </a:r>
            <a:r>
              <a:rPr lang="sr-Cyrl-RS" dirty="0">
                <a:solidFill>
                  <a:srgbClr val="FF0000"/>
                </a:solidFill>
              </a:rPr>
              <a:t>негативни </a:t>
            </a:r>
            <a:r>
              <a:rPr lang="sr-Cyrl-RS" dirty="0" smtClean="0">
                <a:solidFill>
                  <a:srgbClr val="FF0000"/>
                </a:solidFill>
              </a:rPr>
              <a:t>ефектори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D:\Users\Petar Canovic\Downloads\5. enzi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399"/>
            <a:ext cx="7696200" cy="2616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01355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933</Words>
  <Application>Microsoft Office PowerPoint</Application>
  <PresentationFormat>On-screen Show (4:3)</PresentationFormat>
  <Paragraphs>67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  </vt:lpstr>
      <vt:lpstr> ЕНЗИМИ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KC KG Lab</cp:lastModifiedBy>
  <cp:revision>43</cp:revision>
  <dcterms:created xsi:type="dcterms:W3CDTF">2006-08-16T00:00:00Z</dcterms:created>
  <dcterms:modified xsi:type="dcterms:W3CDTF">2020-10-01T07:55:29Z</dcterms:modified>
</cp:coreProperties>
</file>